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95" r:id="rId2"/>
    <p:sldId id="256" r:id="rId3"/>
    <p:sldId id="261" r:id="rId4"/>
    <p:sldId id="276" r:id="rId5"/>
    <p:sldId id="324" r:id="rId6"/>
    <p:sldId id="312" r:id="rId7"/>
    <p:sldId id="293" r:id="rId8"/>
    <p:sldId id="318" r:id="rId9"/>
    <p:sldId id="319" r:id="rId10"/>
    <p:sldId id="271" r:id="rId11"/>
    <p:sldId id="314" r:id="rId12"/>
    <p:sldId id="316" r:id="rId13"/>
    <p:sldId id="280" r:id="rId14"/>
    <p:sldId id="279" r:id="rId15"/>
    <p:sldId id="317" r:id="rId16"/>
    <p:sldId id="321" r:id="rId17"/>
    <p:sldId id="322" r:id="rId18"/>
    <p:sldId id="299" r:id="rId19"/>
    <p:sldId id="286" r:id="rId20"/>
    <p:sldId id="325" r:id="rId21"/>
    <p:sldId id="275" r:id="rId22"/>
    <p:sldId id="306" r:id="rId23"/>
    <p:sldId id="307" r:id="rId24"/>
    <p:sldId id="308" r:id="rId25"/>
    <p:sldId id="287" r:id="rId26"/>
    <p:sldId id="327" r:id="rId27"/>
    <p:sldId id="298" r:id="rId28"/>
    <p:sldId id="320" r:id="rId29"/>
    <p:sldId id="288" r:id="rId30"/>
    <p:sldId id="267" r:id="rId31"/>
    <p:sldId id="323" r:id="rId32"/>
    <p:sldId id="309" r:id="rId33"/>
    <p:sldId id="310" r:id="rId34"/>
    <p:sldId id="311" r:id="rId35"/>
    <p:sldId id="331" r:id="rId36"/>
    <p:sldId id="326" r:id="rId37"/>
    <p:sldId id="28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C069"/>
    <a:srgbClr val="FFFFFF"/>
    <a:srgbClr val="8C8D86"/>
    <a:srgbClr val="090909"/>
    <a:srgbClr val="EFEDE3"/>
    <a:srgbClr val="191B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8" autoAdjust="0"/>
    <p:restoredTop sz="94614"/>
  </p:normalViewPr>
  <p:slideViewPr>
    <p:cSldViewPr snapToGrid="0">
      <p:cViewPr varScale="1">
        <p:scale>
          <a:sx n="112" d="100"/>
          <a:sy n="112" d="100"/>
        </p:scale>
        <p:origin x="856" y="-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B7C3A9-6EC8-9747-99F7-B883E605EBDE}" type="datetimeFigureOut">
              <a:rPr lang="en-PL" smtClean="0"/>
              <a:t>31/01/2025</a:t>
            </a:fld>
            <a:endParaRPr lang="en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65004-8572-9349-806E-3BD883E60C03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642383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5004-8572-9349-806E-3BD883E60C03}" type="slidenum">
              <a:rPr lang="en-PL" smtClean="0"/>
              <a:t>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618662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F247A-32C1-88F4-4FCC-B35D96BF1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F4DB1A76-E6A2-785F-6DF3-E95002B7D1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04A2FE05-670E-C654-DDE3-A6AD859D5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33B590AA-D438-604F-39B7-2027057AD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5004-8572-9349-806E-3BD883E60C03}" type="slidenum">
              <a:rPr lang="en-PL" smtClean="0"/>
              <a:t>5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870076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B3080E-EA2C-649A-32F5-D145C609D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AC1901D-264E-26EC-A73D-7D6B65C685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CDAD1100-AA91-80D7-B34F-8ED824D64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6FF075C-4B58-8410-AB2D-9C3B0215C6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5004-8572-9349-806E-3BD883E60C03}" type="slidenum">
              <a:rPr lang="en-PL" smtClean="0"/>
              <a:t>6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481858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5004-8572-9349-806E-3BD883E60C03}" type="slidenum">
              <a:rPr lang="en-PL" smtClean="0"/>
              <a:t>7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03224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5004-8572-9349-806E-3BD883E60C03}" type="slidenum">
              <a:rPr lang="en-PL" smtClean="0"/>
              <a:t>12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365856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5004-8572-9349-806E-3BD883E60C03}" type="slidenum">
              <a:rPr lang="en-PL" smtClean="0"/>
              <a:t>13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3181611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5004-8572-9349-806E-3BD883E60C03}" type="slidenum">
              <a:rPr lang="en-PL" smtClean="0"/>
              <a:t>32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56679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9E256-9AEA-C843-5399-16AFAFDDF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E6FBFB5E-1640-B5F2-FDD5-5AA7291FD4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45E448BF-0724-AB02-E34B-103F65295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5A18CA01-485C-BB60-1098-251AA3456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5004-8572-9349-806E-3BD883E60C03}" type="slidenum">
              <a:rPr lang="en-PL" smtClean="0"/>
              <a:t>33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7179053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CADDFB-A320-064C-2F26-2133CE6D0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>
            <a:extLst>
              <a:ext uri="{FF2B5EF4-FFF2-40B4-BE49-F238E27FC236}">
                <a16:creationId xmlns:a16="http://schemas.microsoft.com/office/drawing/2014/main" id="{CB3EA12D-E310-3452-E68C-36D8BB998D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>
            <a:extLst>
              <a:ext uri="{FF2B5EF4-FFF2-40B4-BE49-F238E27FC236}">
                <a16:creationId xmlns:a16="http://schemas.microsoft.com/office/drawing/2014/main" id="{3033E5DA-4BF4-8F95-BE31-52727A9D2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97408FF-6C74-5F8C-AAAB-8EC529EFA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065004-8572-9349-806E-3BD883E60C03}" type="slidenum">
              <a:rPr lang="en-PL" smtClean="0"/>
              <a:t>34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79668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1/31/25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1/31/25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htmlpreview.github.io/?https://raw.githubusercontent.com/malwinabelczewska/Spotify_prices_bycountry/main/Spotify_prices_bycountry.html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kworb.net/" TargetMode="External"/><Relationship Id="rId2" Type="http://schemas.openxmlformats.org/officeDocument/2006/relationships/hyperlink" Target="https://chartmaster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owtospotify.com/spotify-premium-price/#spotifypremiumplanpri" TargetMode="External"/><Relationship Id="rId4" Type="http://schemas.openxmlformats.org/officeDocument/2006/relationships/hyperlink" Target="https://www.kaggle.com/search?q=music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A869C1-67F6-F2FA-7527-5E1D2DDDC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F6000EA-47B6-A3DA-9AD1-4BB62B814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4914C9D-7054-2A32-0040-6971C34C7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1" y="412945"/>
            <a:ext cx="2676376" cy="38469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EBB1C7-A809-287E-7DDB-514AAE38D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7353141-3137-0890-3BE7-FA129EE61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596D781-0A36-6A06-6660-9A71C3A75F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B3F29CB-164A-43BD-D9CE-EF41F64CE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0A8FB89-6FD7-94B3-6021-38F7444A9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521" y="5897426"/>
            <a:ext cx="6370872" cy="3846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BF5EE95-1F4A-5E7B-9DDE-0A5E0D67EA46}"/>
              </a:ext>
            </a:extLst>
          </p:cNvPr>
          <p:cNvSpPr/>
          <p:nvPr/>
        </p:nvSpPr>
        <p:spPr>
          <a:xfrm>
            <a:off x="8008219" y="1405288"/>
            <a:ext cx="2593610" cy="1588169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BC7B25-633C-85B1-7817-05128C4DAFF8}"/>
              </a:ext>
            </a:extLst>
          </p:cNvPr>
          <p:cNvSpPr/>
          <p:nvPr/>
        </p:nvSpPr>
        <p:spPr>
          <a:xfrm>
            <a:off x="7849392" y="1545336"/>
            <a:ext cx="2946854" cy="1362456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7416078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F04CAA35-8747-F6DC-2CA0-58BA632EA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7503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B796D7-2389-CC71-4078-25EA82521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5060402-B169-C48C-6282-E0574502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50B22B-D4E0-E588-0249-C22606C9D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6B8390-C4AB-26DD-236D-B936EA7A6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7EDDF4-29D5-273C-8507-69D4C39C91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2DF762C-1B65-6C3C-BCFE-2913BBF78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2B23BF-9F74-E87E-2012-F35FE7503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49AD509-486A-8F67-21D3-A30027D3B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785BA-A2BD-D402-ACDB-A59F70A1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B7F76-A3CC-D929-F30A-84657B942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68"/>
            <a:ext cx="13165275" cy="6858376"/>
          </a:xfrm>
          <a:prstGeom prst="rect">
            <a:avLst/>
          </a:prstGeom>
        </p:spPr>
      </p:pic>
      <p:sp>
        <p:nvSpPr>
          <p:cNvPr id="7" name="Prostokąt 4">
            <a:extLst>
              <a:ext uri="{FF2B5EF4-FFF2-40B4-BE49-F238E27FC236}">
                <a16:creationId xmlns:a16="http://schemas.microsoft.com/office/drawing/2014/main" id="{57931846-C915-84F5-463F-D4FF95C595BA}"/>
              </a:ext>
            </a:extLst>
          </p:cNvPr>
          <p:cNvSpPr/>
          <p:nvPr/>
        </p:nvSpPr>
        <p:spPr>
          <a:xfrm>
            <a:off x="-493486" y="-1061884"/>
            <a:ext cx="12685486" cy="89847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6">
            <a:extLst>
              <a:ext uri="{FF2B5EF4-FFF2-40B4-BE49-F238E27FC236}">
                <a16:creationId xmlns:a16="http://schemas.microsoft.com/office/drawing/2014/main" id="{843BC9AE-8B06-D574-8F13-DD96A0F1358A}"/>
              </a:ext>
            </a:extLst>
          </p:cNvPr>
          <p:cNvSpPr/>
          <p:nvPr/>
        </p:nvSpPr>
        <p:spPr>
          <a:xfrm>
            <a:off x="-246743" y="7164196"/>
            <a:ext cx="13440229" cy="80247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ole tekstowe 6">
            <a:extLst>
              <a:ext uri="{FF2B5EF4-FFF2-40B4-BE49-F238E27FC236}">
                <a16:creationId xmlns:a16="http://schemas.microsoft.com/office/drawing/2014/main" id="{9FA07CB4-B7A3-4A19-C2A3-F6370115DA91}"/>
              </a:ext>
            </a:extLst>
          </p:cNvPr>
          <p:cNvSpPr txBox="1"/>
          <p:nvPr/>
        </p:nvSpPr>
        <p:spPr>
          <a:xfrm>
            <a:off x="13185988" y="1676362"/>
            <a:ext cx="80941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+mj-lt"/>
              </a:rPr>
            </a:b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Za pomocą plt.subplots(1, 2, figsize=(18,  </a:t>
            </a:r>
            <a:r>
              <a:rPr kumimoji="0" lang="en-US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8)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,</a:t>
            </a:r>
            <a:r>
              <a:rPr kumimoji="0" lang="en-US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 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sharey=True)</a:t>
            </a:r>
            <a:endParaRPr kumimoji="0" lang="en-US" altLang="pl-PL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latin typeface="+mj-lt"/>
              <a:cs typeface="Segoe UI Historic" panose="020B0502040204020203" pitchFamily="34" charset="0"/>
            </a:endParaRPr>
          </a:p>
          <a:p>
            <a:pPr algn="r"/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 powstaje figura z dwoma kolumnami wykresów (pierwsza i druga kolumna). Dzięki parametrowi sharey=True oba wykresy korzystają z tej samej skali na osi y.</a:t>
            </a:r>
            <a:endParaRPr kumimoji="0" lang="en-US" altLang="pl-PL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latin typeface="+mj-lt"/>
              <a:cs typeface="Segoe UI Historic" panose="020B0502040204020203" pitchFamily="34" charset="0"/>
            </a:endParaRPr>
          </a:p>
          <a:p>
            <a:pPr algn="r"/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Odwołujemy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 </a:t>
            </a:r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się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 do </a:t>
            </a:r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nich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 za </a:t>
            </a:r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pomocą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 axes[</a:t>
            </a:r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kolumna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] 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+mj-lt"/>
              </a:rPr>
              <a:t> </a:t>
            </a:r>
          </a:p>
          <a:p>
            <a:pPr algn="r"/>
            <a:endParaRPr lang="pl-PL" sz="2400" dirty="0">
              <a:highlight>
                <a:srgbClr val="00000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0685324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756F99-4DB5-BCF8-EAAA-A225FA18EA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D31EE6-BA76-01FD-892A-2C223B64E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FFED3E-1483-2359-8A12-BC16AF8C2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B8CA3D-E664-FB74-FD10-C28037A79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12016B-92FC-6551-C056-E690A6BBB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C9ACB7-52A5-BCBB-C3A8-4C0E364E3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7228EE0-C6F7-AD26-5E11-5EFF00FD1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226AF0A-B178-8206-4684-D752E76F3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EF9F6-5AE8-3DD0-2251-38BC6783B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CD20C7-43C7-A173-4956-B77B035EA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68"/>
            <a:ext cx="13165275" cy="6858376"/>
          </a:xfrm>
          <a:prstGeom prst="rect">
            <a:avLst/>
          </a:prstGeom>
        </p:spPr>
      </p:pic>
      <p:sp>
        <p:nvSpPr>
          <p:cNvPr id="7" name="Prostokąt 4">
            <a:extLst>
              <a:ext uri="{FF2B5EF4-FFF2-40B4-BE49-F238E27FC236}">
                <a16:creationId xmlns:a16="http://schemas.microsoft.com/office/drawing/2014/main" id="{C15B5C6D-BB51-B884-3054-358048E74B51}"/>
              </a:ext>
            </a:extLst>
          </p:cNvPr>
          <p:cNvSpPr/>
          <p:nvPr/>
        </p:nvSpPr>
        <p:spPr>
          <a:xfrm>
            <a:off x="-493486" y="-1061884"/>
            <a:ext cx="12685486" cy="89847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rostokąt 6">
            <a:extLst>
              <a:ext uri="{FF2B5EF4-FFF2-40B4-BE49-F238E27FC236}">
                <a16:creationId xmlns:a16="http://schemas.microsoft.com/office/drawing/2014/main" id="{5A4514A1-9DD5-2DE8-A5C9-22C8ABE690AB}"/>
              </a:ext>
            </a:extLst>
          </p:cNvPr>
          <p:cNvSpPr/>
          <p:nvPr/>
        </p:nvSpPr>
        <p:spPr>
          <a:xfrm>
            <a:off x="-246743" y="7164196"/>
            <a:ext cx="13440229" cy="80247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pole tekstowe 6">
            <a:extLst>
              <a:ext uri="{FF2B5EF4-FFF2-40B4-BE49-F238E27FC236}">
                <a16:creationId xmlns:a16="http://schemas.microsoft.com/office/drawing/2014/main" id="{13455C2A-7435-FAAA-757B-702C19A31DCF}"/>
              </a:ext>
            </a:extLst>
          </p:cNvPr>
          <p:cNvSpPr txBox="1"/>
          <p:nvPr/>
        </p:nvSpPr>
        <p:spPr>
          <a:xfrm>
            <a:off x="3914988" y="1676362"/>
            <a:ext cx="80941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b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ighlight>
                  <a:srgbClr val="000000"/>
                </a:highlight>
                <a:latin typeface="+mj-lt"/>
              </a:rPr>
            </a:b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Za pomocą plt.subplots(1, 2, figsize=(18,  </a:t>
            </a:r>
            <a:r>
              <a:rPr kumimoji="0" lang="en-US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8)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,</a:t>
            </a:r>
            <a:r>
              <a:rPr kumimoji="0" lang="en-US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 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sharey=True)</a:t>
            </a:r>
            <a:endParaRPr kumimoji="0" lang="en-US" altLang="pl-PL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latin typeface="+mj-lt"/>
              <a:cs typeface="Segoe UI Historic" panose="020B0502040204020203" pitchFamily="34" charset="0"/>
            </a:endParaRPr>
          </a:p>
          <a:p>
            <a:pPr algn="r"/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  <a:cs typeface="Segoe UI Historic" panose="020B0502040204020203" pitchFamily="34" charset="0"/>
              </a:rPr>
              <a:t> powstaje figura z dwoma kolumnami wykresów (pierwsza i druga kolumna). Dzięki parametrowi sharey=True oba wykresy korzystają z tej samej skali na osi y.</a:t>
            </a:r>
            <a:endParaRPr kumimoji="0" lang="en-US" altLang="pl-PL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highlight>
                <a:srgbClr val="000000"/>
              </a:highlight>
              <a:latin typeface="+mj-lt"/>
              <a:cs typeface="Segoe UI Historic" panose="020B0502040204020203" pitchFamily="34" charset="0"/>
            </a:endParaRPr>
          </a:p>
          <a:p>
            <a:pPr algn="r"/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Odwołujemy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 </a:t>
            </a:r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się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 do </a:t>
            </a:r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nich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 za </a:t>
            </a:r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pomocą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 axes[</a:t>
            </a:r>
            <a:r>
              <a:rPr lang="en-US" altLang="pl-PL" sz="2400" dirty="0" err="1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kolumna</a:t>
            </a:r>
            <a:r>
              <a:rPr lang="en-US" altLang="pl-PL" sz="2400" dirty="0">
                <a:solidFill>
                  <a:schemeClr val="bg1"/>
                </a:solidFill>
                <a:highlight>
                  <a:srgbClr val="000000"/>
                </a:highlight>
                <a:latin typeface="+mj-lt"/>
              </a:rPr>
              <a:t>] </a:t>
            </a:r>
            <a:r>
              <a:rPr kumimoji="0" lang="pl-PL" altLang="pl-PL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highlight>
                  <a:srgbClr val="000000"/>
                </a:highlight>
                <a:latin typeface="+mj-lt"/>
              </a:rPr>
              <a:t> </a:t>
            </a:r>
          </a:p>
          <a:p>
            <a:pPr algn="r"/>
            <a:endParaRPr lang="pl-PL" sz="2400" dirty="0">
              <a:highlight>
                <a:srgbClr val="00000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94076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D2B662-BB28-4E9C-B74D-059260147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1FDAFA-FD09-4608-9315-99BFF552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7762AD85-03FA-0B6B-043C-1854EAD95008}"/>
              </a:ext>
            </a:extLst>
          </p:cNvPr>
          <p:cNvSpPr/>
          <p:nvPr/>
        </p:nvSpPr>
        <p:spPr>
          <a:xfrm>
            <a:off x="-5690" y="0"/>
            <a:ext cx="482701" cy="6870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A60E88B-7F1F-33D2-2068-34410D895E49}"/>
              </a:ext>
            </a:extLst>
          </p:cNvPr>
          <p:cNvSpPr/>
          <p:nvPr/>
        </p:nvSpPr>
        <p:spPr>
          <a:xfrm>
            <a:off x="11729145" y="0"/>
            <a:ext cx="462855" cy="6870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675BEE4F-6A77-42A2-C0A6-C4F65CCA3C01}"/>
              </a:ext>
            </a:extLst>
          </p:cNvPr>
          <p:cNvSpPr/>
          <p:nvPr/>
        </p:nvSpPr>
        <p:spPr>
          <a:xfrm rot="16200000">
            <a:off x="5696797" y="-5696798"/>
            <a:ext cx="468206" cy="11861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FA6D5FD-1AF9-74A1-EE66-9F6305CCFEB3}"/>
              </a:ext>
            </a:extLst>
          </p:cNvPr>
          <p:cNvSpPr/>
          <p:nvPr/>
        </p:nvSpPr>
        <p:spPr>
          <a:xfrm rot="16200000">
            <a:off x="5893522" y="571793"/>
            <a:ext cx="491068" cy="12105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3E897D-A493-8799-105B-9DBEE234A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C08AF-8740-8EF5-A70D-C1F3C3DE6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108" y="0"/>
            <a:ext cx="12192000" cy="647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1961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FD2B662-BB28-4E9C-B74D-059260147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graph with blue dots&#10;&#10;Description automatically generated">
            <a:extLst>
              <a:ext uri="{FF2B5EF4-FFF2-40B4-BE49-F238E27FC236}">
                <a16:creationId xmlns:a16="http://schemas.microsoft.com/office/drawing/2014/main" id="{15AEC9AA-2B73-BEF4-77C2-1E74FEA0A7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4510" r="1" b="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61FDAFA-FD09-4608-9315-99BFF552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9EBE5F77-71F1-8A45-F5F6-10AC658274B4}"/>
              </a:ext>
            </a:extLst>
          </p:cNvPr>
          <p:cNvSpPr/>
          <p:nvPr/>
        </p:nvSpPr>
        <p:spPr>
          <a:xfrm>
            <a:off x="-5690" y="0"/>
            <a:ext cx="482701" cy="6870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3">
            <a:extLst>
              <a:ext uri="{FF2B5EF4-FFF2-40B4-BE49-F238E27FC236}">
                <a16:creationId xmlns:a16="http://schemas.microsoft.com/office/drawing/2014/main" id="{E7429C7F-2502-8BB7-47A2-3FE6C2698276}"/>
              </a:ext>
            </a:extLst>
          </p:cNvPr>
          <p:cNvSpPr/>
          <p:nvPr/>
        </p:nvSpPr>
        <p:spPr>
          <a:xfrm>
            <a:off x="11729145" y="0"/>
            <a:ext cx="462855" cy="6870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5">
            <a:extLst>
              <a:ext uri="{FF2B5EF4-FFF2-40B4-BE49-F238E27FC236}">
                <a16:creationId xmlns:a16="http://schemas.microsoft.com/office/drawing/2014/main" id="{2C117F8F-8CDE-C033-F78C-285C8D2BC33D}"/>
              </a:ext>
            </a:extLst>
          </p:cNvPr>
          <p:cNvSpPr/>
          <p:nvPr/>
        </p:nvSpPr>
        <p:spPr>
          <a:xfrm rot="16200000">
            <a:off x="5696797" y="-5797997"/>
            <a:ext cx="468206" cy="11861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5" name="Prostokąt 7">
            <a:extLst>
              <a:ext uri="{FF2B5EF4-FFF2-40B4-BE49-F238E27FC236}">
                <a16:creationId xmlns:a16="http://schemas.microsoft.com/office/drawing/2014/main" id="{E2222AB1-70B5-8F97-2529-B7250C1DB30C}"/>
              </a:ext>
            </a:extLst>
          </p:cNvPr>
          <p:cNvSpPr/>
          <p:nvPr/>
        </p:nvSpPr>
        <p:spPr>
          <a:xfrm rot="16200000">
            <a:off x="5893522" y="571793"/>
            <a:ext cx="491068" cy="12105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C360C7-1FDC-8E4A-1308-C4F1AF6FB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0" y="94786"/>
            <a:ext cx="12192000" cy="652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602712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5FBD80-4245-58C1-7119-D59CBCC3D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2E9C27F8-4916-EB3C-2F73-22CD6A730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A1D8AE-5228-E7CD-358E-5781FE3FD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58BE63-6F58-9A8D-F442-C00C6C07A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ADABAF5-656F-1CBB-EADB-256B0015C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743202A-4296-CEAA-CEC3-736C5C8D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1471ACB-7C8F-B1C0-B2E4-EFC5CEE13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CD7A27D-164D-40B9-49DB-CD79F3AED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video game&#10;&#10;Description automatically generated">
            <a:extLst>
              <a:ext uri="{FF2B5EF4-FFF2-40B4-BE49-F238E27FC236}">
                <a16:creationId xmlns:a16="http://schemas.microsoft.com/office/drawing/2014/main" id="{59B00718-40D7-E02C-50C2-D2A7FE25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1" y="0"/>
            <a:ext cx="12204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1955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DF0DFC-6AF2-3BB1-7D8F-2D177520C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B7EA2B2-FCDA-DC09-1B2C-CDE10763D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27F44D-16B5-FCD5-2C44-EDEB2314E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9716E52-A880-7782-1A14-1CCFBA709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BC800F1-624D-0F5B-8011-28F49D55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8ED26E8-1F3B-1780-331E-0D00D1DA9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C930B02-3B06-FF67-3062-5720BC618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7F83436-A650-D636-3A27-ECC3D11D6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AC34C5-31A9-CEFC-1112-8D75E04E9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68"/>
            <a:ext cx="16421100" cy="68647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9B2D13E-482B-DF09-15C7-B5F86511E777}"/>
              </a:ext>
            </a:extLst>
          </p:cNvPr>
          <p:cNvSpPr/>
          <p:nvPr/>
        </p:nvSpPr>
        <p:spPr>
          <a:xfrm>
            <a:off x="-442452" y="-1179871"/>
            <a:ext cx="13627510" cy="101383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EF4386-A15C-66D5-BB2E-3E84581E5C9C}"/>
              </a:ext>
            </a:extLst>
          </p:cNvPr>
          <p:cNvSpPr/>
          <p:nvPr/>
        </p:nvSpPr>
        <p:spPr>
          <a:xfrm>
            <a:off x="-290052" y="7379109"/>
            <a:ext cx="13627510" cy="1013835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5">
            <a:extLst>
              <a:ext uri="{FF2B5EF4-FFF2-40B4-BE49-F238E27FC236}">
                <a16:creationId xmlns:a16="http://schemas.microsoft.com/office/drawing/2014/main" id="{6C289076-03B1-8DD5-86F0-005F732382D4}"/>
              </a:ext>
            </a:extLst>
          </p:cNvPr>
          <p:cNvSpPr txBox="1"/>
          <p:nvPr/>
        </p:nvSpPr>
        <p:spPr>
          <a:xfrm>
            <a:off x="12772240" y="1740923"/>
            <a:ext cx="68432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Czyścimy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tytuły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,</a:t>
            </a:r>
          </a:p>
          <a:p>
            <a:pPr algn="r"/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Usuwamy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wszystko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po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pierwszym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nawiasie</a:t>
            </a:r>
            <a:endParaRPr lang="en-US" sz="32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r"/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lub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innym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charakterystycznym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znaku</a:t>
            </a:r>
            <a:endParaRPr lang="pl-PL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68309739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8B81F12-52BE-615F-4AAF-BC659B811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DE25CA4B-58E6-2D9E-20FC-0C739F080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D17977-9C59-20AC-472D-3CDEC6409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0DD6ECB-6934-76D0-01DB-54E8B42FE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60E8145-CC67-D5F2-54F2-DC8D35AF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3E7A64-40A8-4337-8F46-DCCE29941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B4956BB-B161-4186-2F70-C9E8A77DF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27289F-2597-6E4A-46C0-CAF4DCF1F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61F34B-72CD-1BB6-7E32-C056F2C45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" y="0"/>
            <a:ext cx="30963431" cy="13144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F825A64-1161-E81C-2B44-D51AFB38B74F}"/>
              </a:ext>
            </a:extLst>
          </p:cNvPr>
          <p:cNvSpPr/>
          <p:nvPr/>
        </p:nvSpPr>
        <p:spPr>
          <a:xfrm>
            <a:off x="-442452" y="-1179871"/>
            <a:ext cx="13627510" cy="2359742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1DB754-7239-5FD7-BEB7-670A6140CF10}"/>
              </a:ext>
            </a:extLst>
          </p:cNvPr>
          <p:cNvSpPr/>
          <p:nvPr/>
        </p:nvSpPr>
        <p:spPr>
          <a:xfrm>
            <a:off x="-290052" y="4542503"/>
            <a:ext cx="13627510" cy="3850441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ole tekstowe 5">
            <a:extLst>
              <a:ext uri="{FF2B5EF4-FFF2-40B4-BE49-F238E27FC236}">
                <a16:creationId xmlns:a16="http://schemas.microsoft.com/office/drawing/2014/main" id="{8432DE1E-D2F2-6275-D73B-97F34F2AE67B}"/>
              </a:ext>
            </a:extLst>
          </p:cNvPr>
          <p:cNvSpPr txBox="1"/>
          <p:nvPr/>
        </p:nvSpPr>
        <p:spPr>
          <a:xfrm>
            <a:off x="5221062" y="1740923"/>
            <a:ext cx="68432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Czyścimy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tytuły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,</a:t>
            </a:r>
          </a:p>
          <a:p>
            <a:pPr algn="r"/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Usuwamy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wszystko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  <a:p>
            <a:pPr algn="r"/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po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pierwszym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nawiasie</a:t>
            </a:r>
            <a:endParaRPr lang="en-US" sz="3200" dirty="0">
              <a:solidFill>
                <a:schemeClr val="bg1"/>
              </a:solidFill>
              <a:highlight>
                <a:srgbClr val="000000"/>
              </a:highlight>
            </a:endParaRPr>
          </a:p>
          <a:p>
            <a:pPr algn="r"/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lub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innym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charakterystycznym</a:t>
            </a:r>
            <a:r>
              <a:rPr lang="en-US" sz="32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3200" dirty="0" err="1">
                <a:solidFill>
                  <a:schemeClr val="bg1"/>
                </a:solidFill>
                <a:highlight>
                  <a:srgbClr val="000000"/>
                </a:highlight>
              </a:rPr>
              <a:t>znaku</a:t>
            </a:r>
            <a:endParaRPr lang="pl-PL" sz="28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91448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42251E-F225-9E07-C978-B110AE826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6389A18-08F5-6EA3-83EE-920080202F57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C7C9A9A-F06E-EDA9-83A6-B7E57895897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237DB9D9-7EC9-777B-A338-B7F373152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63"/>
              <a:ext cx="12192000" cy="6821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272144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C8A761D-C93D-B909-16DA-FA4420B8E6E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BED4E46-8EF0-FEC7-8CF0-0A3291DA617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CDEFDB88-D845-C0D9-972F-45851E535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63"/>
              <a:ext cx="12192000" cy="6821075"/>
            </a:xfrm>
            <a:prstGeom prst="rect">
              <a:avLst/>
            </a:prstGeom>
          </p:spPr>
        </p:pic>
      </p:grp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EFAAE55-910F-06D7-E68E-BDC078A4C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3"/>
            <a:ext cx="12192000" cy="6821075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5CF597-A4C1-AA70-0DBC-A776AD645596}"/>
              </a:ext>
            </a:extLst>
          </p:cNvPr>
          <p:cNvSpPr/>
          <p:nvPr/>
        </p:nvSpPr>
        <p:spPr>
          <a:xfrm>
            <a:off x="-203200" y="-736600"/>
            <a:ext cx="13233400" cy="8432800"/>
          </a:xfrm>
          <a:custGeom>
            <a:avLst/>
            <a:gdLst>
              <a:gd name="connsiteX0" fmla="*/ 2749302 w 13233400"/>
              <a:gd name="connsiteY0" fmla="*/ 1054735 h 8432800"/>
              <a:gd name="connsiteX1" fmla="*/ 2749302 w 13233400"/>
              <a:gd name="connsiteY1" fmla="*/ 7386955 h 8432800"/>
              <a:gd name="connsiteX2" fmla="*/ 4540002 w 13233400"/>
              <a:gd name="connsiteY2" fmla="*/ 7386955 h 8432800"/>
              <a:gd name="connsiteX3" fmla="*/ 4540002 w 13233400"/>
              <a:gd name="connsiteY3" fmla="*/ 1054735 h 8432800"/>
              <a:gd name="connsiteX4" fmla="*/ 10486102 w 13233400"/>
              <a:gd name="connsiteY4" fmla="*/ 1054735 h 8432800"/>
              <a:gd name="connsiteX5" fmla="*/ 10486102 w 13233400"/>
              <a:gd name="connsiteY5" fmla="*/ 7386955 h 8432800"/>
              <a:gd name="connsiteX6" fmla="*/ 12276802 w 13233400"/>
              <a:gd name="connsiteY6" fmla="*/ 7386955 h 8432800"/>
              <a:gd name="connsiteX7" fmla="*/ 12276802 w 13233400"/>
              <a:gd name="connsiteY7" fmla="*/ 1054735 h 8432800"/>
              <a:gd name="connsiteX8" fmla="*/ 0 w 13233400"/>
              <a:gd name="connsiteY8" fmla="*/ 0 h 8432800"/>
              <a:gd name="connsiteX9" fmla="*/ 13233400 w 13233400"/>
              <a:gd name="connsiteY9" fmla="*/ 0 h 8432800"/>
              <a:gd name="connsiteX10" fmla="*/ 13233400 w 13233400"/>
              <a:gd name="connsiteY10" fmla="*/ 8432800 h 8432800"/>
              <a:gd name="connsiteX11" fmla="*/ 0 w 13233400"/>
              <a:gd name="connsiteY11" fmla="*/ 8432800 h 843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233400" h="8432800">
                <a:moveTo>
                  <a:pt x="2749302" y="1054735"/>
                </a:moveTo>
                <a:lnTo>
                  <a:pt x="2749302" y="7386955"/>
                </a:lnTo>
                <a:lnTo>
                  <a:pt x="4540002" y="7386955"/>
                </a:lnTo>
                <a:lnTo>
                  <a:pt x="4540002" y="1054735"/>
                </a:lnTo>
                <a:close/>
                <a:moveTo>
                  <a:pt x="10486102" y="1054735"/>
                </a:moveTo>
                <a:lnTo>
                  <a:pt x="10486102" y="7386955"/>
                </a:lnTo>
                <a:lnTo>
                  <a:pt x="12276802" y="7386955"/>
                </a:lnTo>
                <a:lnTo>
                  <a:pt x="12276802" y="1054735"/>
                </a:lnTo>
                <a:close/>
                <a:moveTo>
                  <a:pt x="0" y="0"/>
                </a:moveTo>
                <a:lnTo>
                  <a:pt x="13233400" y="0"/>
                </a:lnTo>
                <a:lnTo>
                  <a:pt x="13233400" y="8432800"/>
                </a:lnTo>
                <a:lnTo>
                  <a:pt x="0" y="8432800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3860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73CC2B-7CF1-84EC-43E7-A6CD744C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1" y="1505546"/>
            <a:ext cx="2676376" cy="384690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86DFCF5-26DA-FAF7-6BAA-CBEBEA2C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520" y="1505546"/>
            <a:ext cx="6370872" cy="38469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805CA9-EE7B-9DA9-B5E7-A06BA365BA0D}"/>
              </a:ext>
            </a:extLst>
          </p:cNvPr>
          <p:cNvSpPr/>
          <p:nvPr/>
        </p:nvSpPr>
        <p:spPr>
          <a:xfrm>
            <a:off x="8008219" y="1405288"/>
            <a:ext cx="2593610" cy="1588169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C843EC-B68E-1517-9FE6-E3DF01B21CE3}"/>
              </a:ext>
            </a:extLst>
          </p:cNvPr>
          <p:cNvSpPr/>
          <p:nvPr/>
        </p:nvSpPr>
        <p:spPr>
          <a:xfrm>
            <a:off x="7849392" y="1545336"/>
            <a:ext cx="2946854" cy="1362456"/>
          </a:xfrm>
          <a:prstGeom prst="rect">
            <a:avLst/>
          </a:prstGeom>
          <a:solidFill>
            <a:srgbClr val="EFED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4759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1A1C34-792B-EA65-2936-603EAEFFF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B02975-E213-EB60-F576-BF932C30D44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5415FE-3EBC-84C5-0C99-9F42A8A30DA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ysClr val="windowText" lastClr="000000"/>
                </a:solidFill>
              </a:endParaRPr>
            </a:p>
          </p:txBody>
        </p:sp>
        <p:pic>
          <p:nvPicPr>
            <p:cNvPr id="7" name="Picture 6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0296217C-9D31-97EE-4F4E-A4A8A01BC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8463"/>
              <a:ext cx="12192000" cy="6821075"/>
            </a:xfrm>
            <a:prstGeom prst="rect">
              <a:avLst/>
            </a:prstGeom>
          </p:spPr>
        </p:pic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DA1007-095A-D6FA-CF2F-034EADEB34DE}"/>
              </a:ext>
            </a:extLst>
          </p:cNvPr>
          <p:cNvSpPr/>
          <p:nvPr/>
        </p:nvSpPr>
        <p:spPr>
          <a:xfrm>
            <a:off x="-457109" y="-518160"/>
            <a:ext cx="13338628" cy="7620000"/>
          </a:xfrm>
          <a:custGeom>
            <a:avLst/>
            <a:gdLst>
              <a:gd name="connsiteX0" fmla="*/ 4990646 w 13338628"/>
              <a:gd name="connsiteY0" fmla="*/ 831850 h 7620000"/>
              <a:gd name="connsiteX1" fmla="*/ 4990646 w 13338628"/>
              <a:gd name="connsiteY1" fmla="*/ 7118350 h 7620000"/>
              <a:gd name="connsiteX2" fmla="*/ 6705146 w 13338628"/>
              <a:gd name="connsiteY2" fmla="*/ 7118350 h 7620000"/>
              <a:gd name="connsiteX3" fmla="*/ 6705146 w 13338628"/>
              <a:gd name="connsiteY3" fmla="*/ 831850 h 7620000"/>
              <a:gd name="connsiteX4" fmla="*/ 0 w 13338628"/>
              <a:gd name="connsiteY4" fmla="*/ 0 h 7620000"/>
              <a:gd name="connsiteX5" fmla="*/ 13338628 w 13338628"/>
              <a:gd name="connsiteY5" fmla="*/ 0 h 7620000"/>
              <a:gd name="connsiteX6" fmla="*/ 13338628 w 13338628"/>
              <a:gd name="connsiteY6" fmla="*/ 7620000 h 7620000"/>
              <a:gd name="connsiteX7" fmla="*/ 0 w 13338628"/>
              <a:gd name="connsiteY7" fmla="*/ 7620000 h 76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38628" h="7620000">
                <a:moveTo>
                  <a:pt x="4990646" y="831850"/>
                </a:moveTo>
                <a:lnTo>
                  <a:pt x="4990646" y="7118350"/>
                </a:lnTo>
                <a:lnTo>
                  <a:pt x="6705146" y="7118350"/>
                </a:lnTo>
                <a:lnTo>
                  <a:pt x="6705146" y="831850"/>
                </a:lnTo>
                <a:close/>
                <a:moveTo>
                  <a:pt x="0" y="0"/>
                </a:moveTo>
                <a:lnTo>
                  <a:pt x="13338628" y="0"/>
                </a:lnTo>
                <a:lnTo>
                  <a:pt x="13338628" y="7620000"/>
                </a:lnTo>
                <a:lnTo>
                  <a:pt x="0" y="7620000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1922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8240C3-AA7A-4675-B08A-687C8BF5D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8FE5FF-6839-4B2B-BA4F-78C87E8ED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7E82A2-6E5A-4DC5-921D-8ABC19E53E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0C97C3F4-AC1E-C3A8-765E-15149EAEFF3B}"/>
              </a:ext>
            </a:extLst>
          </p:cNvPr>
          <p:cNvSpPr/>
          <p:nvPr/>
        </p:nvSpPr>
        <p:spPr>
          <a:xfrm>
            <a:off x="-5690" y="0"/>
            <a:ext cx="482701" cy="6870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 3">
            <a:extLst>
              <a:ext uri="{FF2B5EF4-FFF2-40B4-BE49-F238E27FC236}">
                <a16:creationId xmlns:a16="http://schemas.microsoft.com/office/drawing/2014/main" id="{B84A9A43-DF22-2492-6671-584625E60996}"/>
              </a:ext>
            </a:extLst>
          </p:cNvPr>
          <p:cNvSpPr/>
          <p:nvPr/>
        </p:nvSpPr>
        <p:spPr>
          <a:xfrm>
            <a:off x="11729145" y="0"/>
            <a:ext cx="462855" cy="68702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 5">
            <a:extLst>
              <a:ext uri="{FF2B5EF4-FFF2-40B4-BE49-F238E27FC236}">
                <a16:creationId xmlns:a16="http://schemas.microsoft.com/office/drawing/2014/main" id="{ACE6A26C-8E3D-AECC-6FB0-1D6F0640A12D}"/>
              </a:ext>
            </a:extLst>
          </p:cNvPr>
          <p:cNvSpPr/>
          <p:nvPr/>
        </p:nvSpPr>
        <p:spPr>
          <a:xfrm rot="16200000">
            <a:off x="5696797" y="-5696798"/>
            <a:ext cx="468206" cy="11861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Prostokąt 7">
            <a:extLst>
              <a:ext uri="{FF2B5EF4-FFF2-40B4-BE49-F238E27FC236}">
                <a16:creationId xmlns:a16="http://schemas.microsoft.com/office/drawing/2014/main" id="{ED0DCA7B-BB71-F2BB-DF7A-2DD27E2DEB93}"/>
              </a:ext>
            </a:extLst>
          </p:cNvPr>
          <p:cNvSpPr/>
          <p:nvPr/>
        </p:nvSpPr>
        <p:spPr>
          <a:xfrm rot="16200000">
            <a:off x="5893522" y="571793"/>
            <a:ext cx="491068" cy="1210589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9E471A-27BE-F5F0-BC80-9261C30F5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7BB59B-2919-4460-D4A7-241434D8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6774" y="0"/>
            <a:ext cx="12198774" cy="687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3693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371E40-E9C2-EBF6-CA52-26B631912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BFEFB2E-5ACA-8861-BF27-BF2A97D35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993492-B753-7D12-145D-2C14F427F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99FEAF-3F1A-8C7F-B9F4-AA45ADC8B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C00491-CE6C-3D04-2DA6-9B4136563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BB7F419-3605-C462-DFC4-0FF21595A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B0762ACF-0FED-35FF-C546-67FBEA67B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4276439" cy="7000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C482B2-165C-0621-A390-D17F42661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6935150" cy="700079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B303D726-7ADF-C07B-F5DF-36E71D0C21A8}"/>
              </a:ext>
            </a:extLst>
          </p:cNvPr>
          <p:cNvSpPr/>
          <p:nvPr/>
        </p:nvSpPr>
        <p:spPr>
          <a:xfrm>
            <a:off x="-493486" y="-1061884"/>
            <a:ext cx="12685486" cy="898478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6D809B1A-A602-7122-0043-24A0BE942643}"/>
              </a:ext>
            </a:extLst>
          </p:cNvPr>
          <p:cNvSpPr/>
          <p:nvPr/>
        </p:nvSpPr>
        <p:spPr>
          <a:xfrm>
            <a:off x="-246743" y="7164196"/>
            <a:ext cx="13440229" cy="80247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5">
            <a:extLst>
              <a:ext uri="{FF2B5EF4-FFF2-40B4-BE49-F238E27FC236}">
                <a16:creationId xmlns:a16="http://schemas.microsoft.com/office/drawing/2014/main" id="{AEB45D36-4858-A893-F208-B7199FEFADEC}"/>
              </a:ext>
            </a:extLst>
          </p:cNvPr>
          <p:cNvSpPr txBox="1"/>
          <p:nvPr/>
        </p:nvSpPr>
        <p:spPr>
          <a:xfrm>
            <a:off x="12454893" y="2895600"/>
            <a:ext cx="5243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200" dirty="0">
                <a:solidFill>
                  <a:schemeClr val="bg1"/>
                </a:solidFill>
                <a:highlight>
                  <a:srgbClr val="000000"/>
                </a:highlight>
              </a:rPr>
              <a:t>Grupujemy po:</a:t>
            </a:r>
          </a:p>
          <a:p>
            <a:pPr algn="r"/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latach, gatunku i wulgarno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ś</a:t>
            </a:r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ci </a:t>
            </a:r>
          </a:p>
        </p:txBody>
      </p:sp>
    </p:spTree>
    <p:extLst>
      <p:ext uri="{BB962C8B-B14F-4D97-AF65-F5344CB8AC3E}">
        <p14:creationId xmlns:p14="http://schemas.microsoft.com/office/powerpoint/2010/main" val="35180859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D7419D-BB47-3723-CE07-B33F8E113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F9AFC87-89E8-3A21-2AD1-EB5B993AF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9CBDBA9-73E4-56C3-9553-1FF4AB92D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8E4888-539C-1659-A544-495389E20D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422283-2D7F-E305-C4A3-871F8C22C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5F6FEE3-30D5-ADBF-2010-6EBC0428B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DFA64EF-316E-23C3-6B83-3A67CD560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707322" cy="13096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330924-37EA-9489-29B4-2B0E19E31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-1"/>
            <a:ext cx="31681043" cy="13096567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5352C6F-417C-4C0D-7994-2B3409082756}"/>
              </a:ext>
            </a:extLst>
          </p:cNvPr>
          <p:cNvSpPr/>
          <p:nvPr/>
        </p:nvSpPr>
        <p:spPr>
          <a:xfrm>
            <a:off x="-1" y="-1061884"/>
            <a:ext cx="13214555" cy="205248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CEFF3F1-54B6-9A3F-0629-EEC0AE8D0261}"/>
              </a:ext>
            </a:extLst>
          </p:cNvPr>
          <p:cNvSpPr/>
          <p:nvPr/>
        </p:nvSpPr>
        <p:spPr>
          <a:xfrm>
            <a:off x="0" y="3962400"/>
            <a:ext cx="12192000" cy="400427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F24D0CF-7779-D924-2AD7-7ADD54170101}"/>
              </a:ext>
            </a:extLst>
          </p:cNvPr>
          <p:cNvSpPr txBox="1"/>
          <p:nvPr/>
        </p:nvSpPr>
        <p:spPr>
          <a:xfrm>
            <a:off x="6758943" y="2895600"/>
            <a:ext cx="5243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200" dirty="0">
                <a:solidFill>
                  <a:schemeClr val="bg1"/>
                </a:solidFill>
                <a:highlight>
                  <a:srgbClr val="000000"/>
                </a:highlight>
              </a:rPr>
              <a:t>Grupujemy po:</a:t>
            </a:r>
          </a:p>
          <a:p>
            <a:pPr algn="r"/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latach, gatunku i wulgarno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ś</a:t>
            </a:r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ci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396028A-FFAA-6E99-C917-3901E8C770F2}"/>
              </a:ext>
            </a:extLst>
          </p:cNvPr>
          <p:cNvSpPr txBox="1"/>
          <p:nvPr/>
        </p:nvSpPr>
        <p:spPr>
          <a:xfrm>
            <a:off x="12772107" y="4256644"/>
            <a:ext cx="7192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Iterujemy po gatunkach (hip-</a:t>
            </a:r>
            <a:r>
              <a:rPr lang="pl-PL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hop,pop</a:t>
            </a:r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),</a:t>
            </a:r>
          </a:p>
          <a:p>
            <a:pPr algn="r"/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Tworzymy dwa wykresy za pomocą pętli</a:t>
            </a:r>
          </a:p>
        </p:txBody>
      </p:sp>
    </p:spTree>
    <p:extLst>
      <p:ext uri="{BB962C8B-B14F-4D97-AF65-F5344CB8AC3E}">
        <p14:creationId xmlns:p14="http://schemas.microsoft.com/office/powerpoint/2010/main" val="1691904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12932C-56B3-666A-38D9-ACE056A84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1665220-6DF4-3355-E499-76FEE8C31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0E3C9EF-70E7-FAF8-2F98-B4A0CD82E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A2AB29-5757-E574-1CB6-FF77F5FF6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D739E6E-E51F-F8C7-C4DC-B41B82754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6D1414A-518A-98A2-BDAB-8420B3B8E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27234-EEB1-C48E-346E-2F4491C4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068224"/>
            <a:ext cx="31681043" cy="13096567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579CBEA2-D3B4-7776-A18B-60A08A1EBA2B}"/>
              </a:ext>
            </a:extLst>
          </p:cNvPr>
          <p:cNvSpPr/>
          <p:nvPr/>
        </p:nvSpPr>
        <p:spPr>
          <a:xfrm>
            <a:off x="-235975" y="-1193882"/>
            <a:ext cx="14541910" cy="2312693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177A0A5E-9177-7B66-4A89-DF7248DACFD3}"/>
              </a:ext>
            </a:extLst>
          </p:cNvPr>
          <p:cNvSpPr/>
          <p:nvPr/>
        </p:nvSpPr>
        <p:spPr>
          <a:xfrm>
            <a:off x="-235976" y="7261777"/>
            <a:ext cx="13509523" cy="839694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6">
            <a:extLst>
              <a:ext uri="{FF2B5EF4-FFF2-40B4-BE49-F238E27FC236}">
                <a16:creationId xmlns:a16="http://schemas.microsoft.com/office/drawing/2014/main" id="{3E9D74BB-8CC5-5743-3573-012408A53C3D}"/>
              </a:ext>
            </a:extLst>
          </p:cNvPr>
          <p:cNvSpPr txBox="1"/>
          <p:nvPr/>
        </p:nvSpPr>
        <p:spPr>
          <a:xfrm>
            <a:off x="5515897" y="4256644"/>
            <a:ext cx="66612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Iterujemy po gatunkach (hip-</a:t>
            </a:r>
            <a:r>
              <a:rPr lang="pl-PL" sz="2800" dirty="0" err="1">
                <a:solidFill>
                  <a:schemeClr val="bg1"/>
                </a:solidFill>
                <a:highlight>
                  <a:srgbClr val="000000"/>
                </a:highlight>
              </a:rPr>
              <a:t>hop,pop</a:t>
            </a:r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),</a:t>
            </a:r>
          </a:p>
          <a:p>
            <a:pPr algn="r"/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Tworzymy dwa wykresy za pomocą pętli</a:t>
            </a:r>
          </a:p>
        </p:txBody>
      </p:sp>
      <p:sp>
        <p:nvSpPr>
          <p:cNvPr id="11" name="pole tekstowe 5">
            <a:extLst>
              <a:ext uri="{FF2B5EF4-FFF2-40B4-BE49-F238E27FC236}">
                <a16:creationId xmlns:a16="http://schemas.microsoft.com/office/drawing/2014/main" id="{10524B9F-80BE-E66B-1C5E-94E18590E644}"/>
              </a:ext>
            </a:extLst>
          </p:cNvPr>
          <p:cNvSpPr txBox="1"/>
          <p:nvPr/>
        </p:nvSpPr>
        <p:spPr>
          <a:xfrm>
            <a:off x="13362943" y="2895600"/>
            <a:ext cx="5243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3200" dirty="0">
                <a:solidFill>
                  <a:schemeClr val="bg1"/>
                </a:solidFill>
                <a:highlight>
                  <a:srgbClr val="000000"/>
                </a:highlight>
              </a:rPr>
              <a:t>Grupujemy po:</a:t>
            </a:r>
          </a:p>
          <a:p>
            <a:pPr algn="r"/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latach, gatunku i wulgarno</a:t>
            </a:r>
            <a:r>
              <a:rPr lang="en-US" sz="2800" dirty="0">
                <a:solidFill>
                  <a:schemeClr val="bg1"/>
                </a:solidFill>
                <a:highlight>
                  <a:srgbClr val="000000"/>
                </a:highlight>
              </a:rPr>
              <a:t>ś</a:t>
            </a:r>
            <a:r>
              <a:rPr lang="pl-PL" sz="2800" dirty="0">
                <a:solidFill>
                  <a:schemeClr val="bg1"/>
                </a:solidFill>
                <a:highlight>
                  <a:srgbClr val="000000"/>
                </a:highlight>
              </a:rPr>
              <a:t>ci </a:t>
            </a:r>
          </a:p>
        </p:txBody>
      </p:sp>
    </p:spTree>
    <p:extLst>
      <p:ext uri="{BB962C8B-B14F-4D97-AF65-F5344CB8AC3E}">
        <p14:creationId xmlns:p14="http://schemas.microsoft.com/office/powerpoint/2010/main" val="3880314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FB55ED-FB37-914A-E84F-6BFA8260B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5" y="0"/>
            <a:ext cx="11449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7132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0077BF-D261-1937-5E7C-45966A521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3" descr="A screenshot of a graph&#10;&#10;Description automatically generated">
            <a:extLst>
              <a:ext uri="{FF2B5EF4-FFF2-40B4-BE49-F238E27FC236}">
                <a16:creationId xmlns:a16="http://schemas.microsoft.com/office/drawing/2014/main" id="{7B2F5B30-4267-19C2-C70B-996D9BE6C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" y="188"/>
            <a:ext cx="12225528" cy="685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7087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FDF5B8-5DC2-2004-F309-CB506B757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3" descr="A screenshot of a graph&#10;&#10;Description automatically generated">
            <a:extLst>
              <a:ext uri="{FF2B5EF4-FFF2-40B4-BE49-F238E27FC236}">
                <a16:creationId xmlns:a16="http://schemas.microsoft.com/office/drawing/2014/main" id="{F6B0E793-28B8-F8E3-8667-EF9D059B0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" y="188"/>
            <a:ext cx="12225528" cy="6857624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670450-799D-ADBE-359D-31018CB08775}"/>
              </a:ext>
            </a:extLst>
          </p:cNvPr>
          <p:cNvSpPr/>
          <p:nvPr/>
        </p:nvSpPr>
        <p:spPr>
          <a:xfrm>
            <a:off x="-319312" y="-304799"/>
            <a:ext cx="13033827" cy="7663542"/>
          </a:xfrm>
          <a:custGeom>
            <a:avLst/>
            <a:gdLst>
              <a:gd name="connsiteX0" fmla="*/ 1859189 w 13033827"/>
              <a:gd name="connsiteY0" fmla="*/ 5549899 h 7663542"/>
              <a:gd name="connsiteX1" fmla="*/ 1859189 w 13033827"/>
              <a:gd name="connsiteY1" fmla="*/ 6210299 h 7663542"/>
              <a:gd name="connsiteX2" fmla="*/ 3002189 w 13033827"/>
              <a:gd name="connsiteY2" fmla="*/ 6210299 h 7663542"/>
              <a:gd name="connsiteX3" fmla="*/ 3002189 w 13033827"/>
              <a:gd name="connsiteY3" fmla="*/ 5549899 h 7663542"/>
              <a:gd name="connsiteX4" fmla="*/ 3005364 w 13033827"/>
              <a:gd name="connsiteY4" fmla="*/ 2190749 h 7663542"/>
              <a:gd name="connsiteX5" fmla="*/ 3005364 w 13033827"/>
              <a:gd name="connsiteY5" fmla="*/ 2851149 h 7663542"/>
              <a:gd name="connsiteX6" fmla="*/ 4148364 w 13033827"/>
              <a:gd name="connsiteY6" fmla="*/ 2851149 h 7663542"/>
              <a:gd name="connsiteX7" fmla="*/ 4148364 w 13033827"/>
              <a:gd name="connsiteY7" fmla="*/ 2190749 h 7663542"/>
              <a:gd name="connsiteX8" fmla="*/ 4142013 w 13033827"/>
              <a:gd name="connsiteY8" fmla="*/ 1520824 h 7663542"/>
              <a:gd name="connsiteX9" fmla="*/ 4142013 w 13033827"/>
              <a:gd name="connsiteY9" fmla="*/ 2181224 h 7663542"/>
              <a:gd name="connsiteX10" fmla="*/ 5285013 w 13033827"/>
              <a:gd name="connsiteY10" fmla="*/ 2181224 h 7663542"/>
              <a:gd name="connsiteX11" fmla="*/ 5285013 w 13033827"/>
              <a:gd name="connsiteY11" fmla="*/ 1520824 h 7663542"/>
              <a:gd name="connsiteX12" fmla="*/ 9876063 w 13033827"/>
              <a:gd name="connsiteY12" fmla="*/ 841374 h 7663542"/>
              <a:gd name="connsiteX13" fmla="*/ 9876063 w 13033827"/>
              <a:gd name="connsiteY13" fmla="*/ 1501774 h 7663542"/>
              <a:gd name="connsiteX14" fmla="*/ 11019063 w 13033827"/>
              <a:gd name="connsiteY14" fmla="*/ 1501774 h 7663542"/>
              <a:gd name="connsiteX15" fmla="*/ 11019063 w 13033827"/>
              <a:gd name="connsiteY15" fmla="*/ 841374 h 7663542"/>
              <a:gd name="connsiteX16" fmla="*/ 0 w 13033827"/>
              <a:gd name="connsiteY16" fmla="*/ 0 h 7663542"/>
              <a:gd name="connsiteX17" fmla="*/ 13033827 w 13033827"/>
              <a:gd name="connsiteY17" fmla="*/ 0 h 7663542"/>
              <a:gd name="connsiteX18" fmla="*/ 13033827 w 13033827"/>
              <a:gd name="connsiteY18" fmla="*/ 7663542 h 7663542"/>
              <a:gd name="connsiteX19" fmla="*/ 0 w 13033827"/>
              <a:gd name="connsiteY19" fmla="*/ 7663542 h 7663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33827" h="7663542">
                <a:moveTo>
                  <a:pt x="1859189" y="5549899"/>
                </a:moveTo>
                <a:lnTo>
                  <a:pt x="1859189" y="6210299"/>
                </a:lnTo>
                <a:lnTo>
                  <a:pt x="3002189" y="6210299"/>
                </a:lnTo>
                <a:lnTo>
                  <a:pt x="3002189" y="5549899"/>
                </a:lnTo>
                <a:close/>
                <a:moveTo>
                  <a:pt x="3005364" y="2190749"/>
                </a:moveTo>
                <a:lnTo>
                  <a:pt x="3005364" y="2851149"/>
                </a:lnTo>
                <a:lnTo>
                  <a:pt x="4148364" y="2851149"/>
                </a:lnTo>
                <a:lnTo>
                  <a:pt x="4148364" y="2190749"/>
                </a:lnTo>
                <a:close/>
                <a:moveTo>
                  <a:pt x="4142013" y="1520824"/>
                </a:moveTo>
                <a:lnTo>
                  <a:pt x="4142013" y="2181224"/>
                </a:lnTo>
                <a:lnTo>
                  <a:pt x="5285013" y="2181224"/>
                </a:lnTo>
                <a:lnTo>
                  <a:pt x="5285013" y="1520824"/>
                </a:lnTo>
                <a:close/>
                <a:moveTo>
                  <a:pt x="9876063" y="841374"/>
                </a:moveTo>
                <a:lnTo>
                  <a:pt x="9876063" y="1501774"/>
                </a:lnTo>
                <a:lnTo>
                  <a:pt x="11019063" y="1501774"/>
                </a:lnTo>
                <a:lnTo>
                  <a:pt x="11019063" y="841374"/>
                </a:lnTo>
                <a:close/>
                <a:moveTo>
                  <a:pt x="0" y="0"/>
                </a:moveTo>
                <a:lnTo>
                  <a:pt x="13033827" y="0"/>
                </a:lnTo>
                <a:lnTo>
                  <a:pt x="13033827" y="7663542"/>
                </a:lnTo>
                <a:lnTo>
                  <a:pt x="0" y="7663542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490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8CA2A9-D228-F573-A869-AEBFC059A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23" descr="A screenshot of a graph&#10;&#10;Description automatically generated">
            <a:extLst>
              <a:ext uri="{FF2B5EF4-FFF2-40B4-BE49-F238E27FC236}">
                <a16:creationId xmlns:a16="http://schemas.microsoft.com/office/drawing/2014/main" id="{3160BFD5-BD36-5730-A34A-C013020D1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764" y="188"/>
            <a:ext cx="12225528" cy="685762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FB1836C-8481-894D-8745-83943D60FAC3}"/>
              </a:ext>
            </a:extLst>
          </p:cNvPr>
          <p:cNvSpPr/>
          <p:nvPr/>
        </p:nvSpPr>
        <p:spPr>
          <a:xfrm>
            <a:off x="-319313" y="-304800"/>
            <a:ext cx="13033827" cy="7663543"/>
          </a:xfrm>
          <a:custGeom>
            <a:avLst/>
            <a:gdLst>
              <a:gd name="connsiteX0" fmla="*/ 3002189 w 13033827"/>
              <a:gd name="connsiteY0" fmla="*/ 3529110 h 7663543"/>
              <a:gd name="connsiteX1" fmla="*/ 3002189 w 13033827"/>
              <a:gd name="connsiteY1" fmla="*/ 4192684 h 7663543"/>
              <a:gd name="connsiteX2" fmla="*/ 4142014 w 13033827"/>
              <a:gd name="connsiteY2" fmla="*/ 4192684 h 7663543"/>
              <a:gd name="connsiteX3" fmla="*/ 4142014 w 13033827"/>
              <a:gd name="connsiteY3" fmla="*/ 3529110 h 7663543"/>
              <a:gd name="connsiteX4" fmla="*/ 4157104 w 13033827"/>
              <a:gd name="connsiteY4" fmla="*/ 3529108 h 7663543"/>
              <a:gd name="connsiteX5" fmla="*/ 4157104 w 13033827"/>
              <a:gd name="connsiteY5" fmla="*/ 4192683 h 7663543"/>
              <a:gd name="connsiteX6" fmla="*/ 5288189 w 13033827"/>
              <a:gd name="connsiteY6" fmla="*/ 4192683 h 7663543"/>
              <a:gd name="connsiteX7" fmla="*/ 5288189 w 13033827"/>
              <a:gd name="connsiteY7" fmla="*/ 3529108 h 7663543"/>
              <a:gd name="connsiteX8" fmla="*/ 6447064 w 13033827"/>
              <a:gd name="connsiteY8" fmla="*/ 2190750 h 7663543"/>
              <a:gd name="connsiteX9" fmla="*/ 6447064 w 13033827"/>
              <a:gd name="connsiteY9" fmla="*/ 2851150 h 7663543"/>
              <a:gd name="connsiteX10" fmla="*/ 7572601 w 13033827"/>
              <a:gd name="connsiteY10" fmla="*/ 2851150 h 7663543"/>
              <a:gd name="connsiteX11" fmla="*/ 7572601 w 13033827"/>
              <a:gd name="connsiteY11" fmla="*/ 2190750 h 7663543"/>
              <a:gd name="connsiteX12" fmla="*/ 6446270 w 13033827"/>
              <a:gd name="connsiteY12" fmla="*/ 1520825 h 7663543"/>
              <a:gd name="connsiteX13" fmla="*/ 6446270 w 13033827"/>
              <a:gd name="connsiteY13" fmla="*/ 2181225 h 7663543"/>
              <a:gd name="connsiteX14" fmla="*/ 7574982 w 13033827"/>
              <a:gd name="connsiteY14" fmla="*/ 2181225 h 7663543"/>
              <a:gd name="connsiteX15" fmla="*/ 7574982 w 13033827"/>
              <a:gd name="connsiteY15" fmla="*/ 1520825 h 7663543"/>
              <a:gd name="connsiteX16" fmla="*/ 0 w 13033827"/>
              <a:gd name="connsiteY16" fmla="*/ 0 h 7663543"/>
              <a:gd name="connsiteX17" fmla="*/ 13033827 w 13033827"/>
              <a:gd name="connsiteY17" fmla="*/ 0 h 7663543"/>
              <a:gd name="connsiteX18" fmla="*/ 13033827 w 13033827"/>
              <a:gd name="connsiteY18" fmla="*/ 7663543 h 7663543"/>
              <a:gd name="connsiteX19" fmla="*/ 0 w 13033827"/>
              <a:gd name="connsiteY19" fmla="*/ 7663543 h 766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033827" h="7663543">
                <a:moveTo>
                  <a:pt x="3002189" y="3529110"/>
                </a:moveTo>
                <a:lnTo>
                  <a:pt x="3002189" y="4192684"/>
                </a:lnTo>
                <a:lnTo>
                  <a:pt x="4142014" y="4192684"/>
                </a:lnTo>
                <a:lnTo>
                  <a:pt x="4142014" y="3529110"/>
                </a:lnTo>
                <a:close/>
                <a:moveTo>
                  <a:pt x="4157104" y="3529108"/>
                </a:moveTo>
                <a:lnTo>
                  <a:pt x="4157104" y="4192683"/>
                </a:lnTo>
                <a:lnTo>
                  <a:pt x="5288189" y="4192683"/>
                </a:lnTo>
                <a:lnTo>
                  <a:pt x="5288189" y="3529108"/>
                </a:lnTo>
                <a:close/>
                <a:moveTo>
                  <a:pt x="6447064" y="2190750"/>
                </a:moveTo>
                <a:lnTo>
                  <a:pt x="6447064" y="2851150"/>
                </a:lnTo>
                <a:lnTo>
                  <a:pt x="7572601" y="2851150"/>
                </a:lnTo>
                <a:lnTo>
                  <a:pt x="7572601" y="2190750"/>
                </a:lnTo>
                <a:close/>
                <a:moveTo>
                  <a:pt x="6446270" y="1520825"/>
                </a:moveTo>
                <a:lnTo>
                  <a:pt x="6446270" y="2181225"/>
                </a:lnTo>
                <a:lnTo>
                  <a:pt x="7574982" y="2181225"/>
                </a:lnTo>
                <a:lnTo>
                  <a:pt x="7574982" y="1520825"/>
                </a:lnTo>
                <a:close/>
                <a:moveTo>
                  <a:pt x="0" y="0"/>
                </a:moveTo>
                <a:lnTo>
                  <a:pt x="13033827" y="0"/>
                </a:lnTo>
                <a:lnTo>
                  <a:pt x="13033827" y="7663543"/>
                </a:lnTo>
                <a:lnTo>
                  <a:pt x="0" y="7663543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7008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BC3D47-CFAB-8B20-8BE8-438F773F948C}"/>
              </a:ext>
            </a:extLst>
          </p:cNvPr>
          <p:cNvSpPr/>
          <p:nvPr/>
        </p:nvSpPr>
        <p:spPr>
          <a:xfrm>
            <a:off x="0" y="-977900"/>
            <a:ext cx="2324100" cy="9550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8" name="Picture 17" descr="A black background with colorful text&#10;&#10;Description automatically generated">
            <a:extLst>
              <a:ext uri="{FF2B5EF4-FFF2-40B4-BE49-F238E27FC236}">
                <a16:creationId xmlns:a16="http://schemas.microsoft.com/office/drawing/2014/main" id="{8FEFE7C9-4E9E-EDD7-F8D0-B3BB2EB77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0513"/>
            <a:ext cx="12192000" cy="5897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5D7096-498C-CA0B-BD0B-EF9A3DD50C53}"/>
              </a:ext>
            </a:extLst>
          </p:cNvPr>
          <p:cNvSpPr txBox="1"/>
          <p:nvPr/>
        </p:nvSpPr>
        <p:spPr>
          <a:xfrm>
            <a:off x="116843" y="-17789"/>
            <a:ext cx="1187026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L" sz="3200" b="1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PL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rtyści z największą liczbą utworów w najpopularniejszych playlistach w 2023 roku</a:t>
            </a:r>
            <a:r>
              <a:rPr lang="en-PL" sz="3200" b="1" dirty="0">
                <a:solidFill>
                  <a:schemeClr val="bg1"/>
                </a:solidFill>
                <a:effectLst/>
              </a:rPr>
              <a:t> </a:t>
            </a:r>
            <a:endParaRPr lang="en-P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67530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C89EA62-F38E-4285-A105-C5E1BD360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CF6E46A-CCCD-4728-B011-E147B2362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2E2C684B-30C9-4689-A529-EBF1B8ADB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15374B5-D7C8-4AA9-BE65-DB7A0CA9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73A7452-ED0F-4903-A620-8D103E55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F6A3F6CE-D581-4C37-8822-4F4A68325E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91EBDCB-936C-7A28-25E9-DAB21C7EC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86" y="2379887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cap="all" dirty="0" err="1"/>
              <a:t>Dlaczego</a:t>
            </a:r>
            <a:r>
              <a:rPr lang="en-US" sz="7200" cap="all" dirty="0"/>
              <a:t> </a:t>
            </a:r>
            <a:r>
              <a:rPr lang="en-US" sz="7200" cap="all" dirty="0" err="1"/>
              <a:t>właśnie</a:t>
            </a:r>
            <a:r>
              <a:rPr lang="en-US" sz="7200" cap="all" dirty="0"/>
              <a:t> </a:t>
            </a:r>
            <a:r>
              <a:rPr lang="en-US" sz="7200" cap="all" dirty="0" err="1"/>
              <a:t>taki</a:t>
            </a:r>
            <a:r>
              <a:rPr lang="en-US" sz="7200" cap="all" dirty="0"/>
              <a:t> </a:t>
            </a:r>
            <a:r>
              <a:rPr lang="en-US" sz="7200" cap="all" dirty="0" err="1"/>
              <a:t>temat</a:t>
            </a:r>
            <a:r>
              <a:rPr lang="en-US" sz="7200" cap="al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65297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Content Placeholder 18" descr="A map of the world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F0305F5-BA41-104A-6CA3-73F3E1AF2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19030" y="156697"/>
            <a:ext cx="10666275" cy="64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6534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4B2D54-FB1E-D43C-A139-27B286BF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DFDAA86-2820-D4A1-45C1-7517F0B5B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E76703-939D-C752-FF40-6DAC35A5F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0" y="0"/>
            <a:ext cx="12137190" cy="692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41121"/>
      </p:ext>
    </p:extLst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56567-6B81-7001-0C2E-CB1C51786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6756DF8B-C5DE-620D-0398-B9EB623D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5AC45A3-058A-BBE4-DFD7-46337191EE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185B0A-6773-0556-EF8C-A929DBB8A0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F2229C9-3A47-A612-B92D-FA1D4B35E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1CBA41-EB4E-71F9-9603-BC6549117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E8B8B232-0467-F7E5-782E-C67ED3B9F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2346849-2E9F-4546-7E9F-47F8466A7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1A7AD-7C98-C946-8EEB-480A808065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2700" y="-27504"/>
            <a:ext cx="14895873" cy="6936315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61D39DE3-BF23-4858-CA7B-F2BD46AECE80}"/>
              </a:ext>
            </a:extLst>
          </p:cNvPr>
          <p:cNvSpPr/>
          <p:nvPr/>
        </p:nvSpPr>
        <p:spPr>
          <a:xfrm>
            <a:off x="-147486" y="-1061884"/>
            <a:ext cx="13214555" cy="90051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B9CA9378-05EA-32AF-A9A7-E23F12E74F7E}"/>
              </a:ext>
            </a:extLst>
          </p:cNvPr>
          <p:cNvSpPr/>
          <p:nvPr/>
        </p:nvSpPr>
        <p:spPr>
          <a:xfrm>
            <a:off x="-147485" y="7162800"/>
            <a:ext cx="12192000" cy="80387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5528655-4670-2B54-E12A-0BBC7A58DEB7}"/>
              </a:ext>
            </a:extLst>
          </p:cNvPr>
          <p:cNvSpPr txBox="1"/>
          <p:nvPr/>
        </p:nvSpPr>
        <p:spPr>
          <a:xfrm>
            <a:off x="14744984" y="1806861"/>
            <a:ext cx="7192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</a:rPr>
              <a:t>Tworzymy mapę choropleth, gdzie argumenty locations i locationmode wskazuj</a:t>
            </a:r>
            <a:r>
              <a:rPr lang="en-US" sz="28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</a:rPr>
              <a:t>ą</a:t>
            </a:r>
            <a:r>
              <a:rPr lang="pl-PL" sz="2800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</a:rPr>
              <a:t>, że nazwy krajów w kolumnie Country należy dopasować do obszarów na mapie.</a:t>
            </a:r>
            <a:endParaRPr lang="pl-PL" sz="2800" dirty="0">
              <a:solidFill>
                <a:schemeClr val="bg1"/>
              </a:solidFill>
              <a:highlight>
                <a:srgbClr val="000000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163367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0D66B-FA67-A36F-14BA-431E94F79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C5EEAD28-1FBB-8723-69FD-DF9D1111C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21E4B94-B8E5-DB54-5954-9C8DC3C5F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2665AE0-BA2F-B887-F539-4D09AC00E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9FD1D71-0306-2516-583E-F1189E41F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186E61B-F7F0-9FFC-29FC-531CC0B51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F8C1531-2819-2439-248A-D818C86D5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A8EFD1-7E86-BB66-7AE2-F575EA92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266DD10-A293-4F18-940B-649AFD5D3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755775-B194-F79E-DFA5-7BAB881826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6308" y="-653836"/>
            <a:ext cx="22800184" cy="10616985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5C6F5D73-0C80-9BD1-46FD-ED7BEF0C4449}"/>
              </a:ext>
            </a:extLst>
          </p:cNvPr>
          <p:cNvSpPr/>
          <p:nvPr/>
        </p:nvSpPr>
        <p:spPr>
          <a:xfrm>
            <a:off x="-147485" y="-884904"/>
            <a:ext cx="13214555" cy="1769807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89D7C953-DA66-E86B-65B4-F4A1EA6F5F4F}"/>
              </a:ext>
            </a:extLst>
          </p:cNvPr>
          <p:cNvSpPr/>
          <p:nvPr/>
        </p:nvSpPr>
        <p:spPr>
          <a:xfrm>
            <a:off x="-147485" y="5181600"/>
            <a:ext cx="12192000" cy="278507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1D5351C-F721-B6DB-2CCB-97BE510117A4}"/>
              </a:ext>
            </a:extLst>
          </p:cNvPr>
          <p:cNvSpPr txBox="1"/>
          <p:nvPr/>
        </p:nvSpPr>
        <p:spPr>
          <a:xfrm>
            <a:off x="6457950" y="1806861"/>
            <a:ext cx="557318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</a:rPr>
              <a:t>Tworzymy mapę choropleth, gdzie argumenty locations i locationmode wskazuj</a:t>
            </a:r>
            <a:r>
              <a:rPr lang="en-US" sz="28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</a:rPr>
              <a:t>ą</a:t>
            </a:r>
            <a:r>
              <a:rPr lang="pl-PL" sz="2800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</a:rPr>
              <a:t>, że nazwy krajów w kolumnie Country należy dopasować do obszarów na mapie.</a:t>
            </a:r>
            <a:endParaRPr lang="pl-PL" sz="2800" dirty="0">
              <a:solidFill>
                <a:schemeClr val="bg1"/>
              </a:solidFill>
              <a:highlight>
                <a:srgbClr val="000000"/>
              </a:highlight>
              <a:latin typeface="+mj-lt"/>
            </a:endParaRPr>
          </a:p>
        </p:txBody>
      </p:sp>
      <p:sp>
        <p:nvSpPr>
          <p:cNvPr id="11" name="pole tekstowe 7">
            <a:extLst>
              <a:ext uri="{FF2B5EF4-FFF2-40B4-BE49-F238E27FC236}">
                <a16:creationId xmlns:a16="http://schemas.microsoft.com/office/drawing/2014/main" id="{108B40E2-1F43-456D-F150-A698C9161E2C}"/>
              </a:ext>
            </a:extLst>
          </p:cNvPr>
          <p:cNvSpPr txBox="1"/>
          <p:nvPr/>
        </p:nvSpPr>
        <p:spPr>
          <a:xfrm>
            <a:off x="12287267" y="4615310"/>
            <a:ext cx="719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Segoe UI Historic" panose="020B0502040204020203" pitchFamily="34" charset="0"/>
              </a:rPr>
              <a:t>U</a:t>
            </a:r>
            <a:r>
              <a:rPr lang="pl-PL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stawia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my</a:t>
            </a:r>
            <a:r>
              <a:rPr lang="pl-PL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 rzut mapy na equirektangularny</a:t>
            </a:r>
            <a:endParaRPr lang="en-US" b="0" i="0" dirty="0">
              <a:solidFill>
                <a:srgbClr val="FFFFFF"/>
              </a:solidFill>
              <a:effectLst/>
              <a:highlight>
                <a:srgbClr val="000000"/>
              </a:highlight>
              <a:latin typeface="Segoe UI Historic" panose="020B0502040204020203" pitchFamily="34" charset="0"/>
            </a:endParaRPr>
          </a:p>
          <a:p>
            <a:pPr algn="r"/>
            <a:r>
              <a:rPr lang="pl-PL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 (prosty, globalny widok)</a:t>
            </a:r>
            <a:endParaRPr lang="pl-PL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BEA559-EC7F-369A-71F9-99029B58DD34}"/>
              </a:ext>
            </a:extLst>
          </p:cNvPr>
          <p:cNvSpPr txBox="1"/>
          <p:nvPr/>
        </p:nvSpPr>
        <p:spPr>
          <a:xfrm>
            <a:off x="3550821" y="4276077"/>
            <a:ext cx="12782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Segoe UI Historic" panose="020B0502040204020203" pitchFamily="34" charset="0"/>
              </a:rPr>
              <a:t>Rysujemy</a:t>
            </a:r>
            <a:r>
              <a:rPr lang="pl-PL" sz="1800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 linie brzegowe</a:t>
            </a:r>
            <a:endParaRPr lang="en-US" sz="1800" b="0" i="0" dirty="0">
              <a:solidFill>
                <a:srgbClr val="FFFFFF"/>
              </a:solidFill>
              <a:effectLst/>
              <a:highlight>
                <a:srgbClr val="000000"/>
              </a:highlight>
              <a:latin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88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C885093-9D86-41FE-6794-84B4D273D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6F2ECD6-4A3B-4E6A-9C1A-6EF91157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E057B97-7250-4F97-2D40-4B0AD363E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68D256-86FC-9251-CB11-8D2596D3B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3D965FB-0898-8BD6-50B2-F77C0E732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45AA6D9-55DB-DF66-9DC3-B048EA460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B03A3A1-05F8-2A55-1EAE-CE20EF74C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197852E-C564-DFA9-5E3A-7CD32628F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E3214BD-D72E-9A51-9B6F-E7C5BB68F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ECEBDE-051F-F036-DC19-42FE0190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9050" y="-4895423"/>
            <a:ext cx="25280388" cy="11771901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C15F41A3-6714-194B-A131-331CE2E21282}"/>
              </a:ext>
            </a:extLst>
          </p:cNvPr>
          <p:cNvSpPr/>
          <p:nvPr/>
        </p:nvSpPr>
        <p:spPr>
          <a:xfrm flipV="1">
            <a:off x="-147485" y="7966669"/>
            <a:ext cx="12192000" cy="45719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1C1C83A2-A2B1-B768-1936-6231AB56F87F}"/>
              </a:ext>
            </a:extLst>
          </p:cNvPr>
          <p:cNvSpPr txBox="1"/>
          <p:nvPr/>
        </p:nvSpPr>
        <p:spPr>
          <a:xfrm>
            <a:off x="11902442" y="1806861"/>
            <a:ext cx="71921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l-PL" sz="2800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</a:rPr>
              <a:t>Tworzymy mapę choropleth, gdzie argumenty locations i locationmode wskazuj</a:t>
            </a:r>
            <a:r>
              <a:rPr lang="en-US" sz="2800" dirty="0">
                <a:solidFill>
                  <a:srgbClr val="FFFFFF"/>
                </a:solidFill>
                <a:highlight>
                  <a:srgbClr val="000000"/>
                </a:highlight>
                <a:latin typeface="+mj-lt"/>
              </a:rPr>
              <a:t>ą</a:t>
            </a:r>
            <a:r>
              <a:rPr lang="pl-PL" sz="2800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+mj-lt"/>
              </a:rPr>
              <a:t>, że nazwy krajów w kolumnie Country należy dopasować do obszarów na mapie.</a:t>
            </a:r>
            <a:endParaRPr lang="pl-PL" sz="2800" dirty="0">
              <a:solidFill>
                <a:schemeClr val="bg1"/>
              </a:solidFill>
              <a:highlight>
                <a:srgbClr val="000000"/>
              </a:highlight>
              <a:latin typeface="+mj-lt"/>
            </a:endParaRPr>
          </a:p>
        </p:txBody>
      </p:sp>
      <p:sp>
        <p:nvSpPr>
          <p:cNvPr id="8" name="Prostokąt 5">
            <a:extLst>
              <a:ext uri="{FF2B5EF4-FFF2-40B4-BE49-F238E27FC236}">
                <a16:creationId xmlns:a16="http://schemas.microsoft.com/office/drawing/2014/main" id="{AAD242D4-5ED7-0C6C-DAE8-212DF10AA9E6}"/>
              </a:ext>
            </a:extLst>
          </p:cNvPr>
          <p:cNvSpPr/>
          <p:nvPr/>
        </p:nvSpPr>
        <p:spPr>
          <a:xfrm>
            <a:off x="-235977" y="-2080550"/>
            <a:ext cx="13214555" cy="372642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6">
            <a:extLst>
              <a:ext uri="{FF2B5EF4-FFF2-40B4-BE49-F238E27FC236}">
                <a16:creationId xmlns:a16="http://schemas.microsoft.com/office/drawing/2014/main" id="{14015892-CD5B-5B35-B909-51C1B19D909A}"/>
              </a:ext>
            </a:extLst>
          </p:cNvPr>
          <p:cNvSpPr/>
          <p:nvPr/>
        </p:nvSpPr>
        <p:spPr>
          <a:xfrm>
            <a:off x="-147485" y="6346540"/>
            <a:ext cx="12192000" cy="162013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7">
            <a:extLst>
              <a:ext uri="{FF2B5EF4-FFF2-40B4-BE49-F238E27FC236}">
                <a16:creationId xmlns:a16="http://schemas.microsoft.com/office/drawing/2014/main" id="{6A8062CE-D249-A82D-6D43-A63CEA77EDFD}"/>
              </a:ext>
            </a:extLst>
          </p:cNvPr>
          <p:cNvSpPr txBox="1"/>
          <p:nvPr/>
        </p:nvSpPr>
        <p:spPr>
          <a:xfrm>
            <a:off x="1797067" y="4615310"/>
            <a:ext cx="719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highlight>
                  <a:srgbClr val="000000"/>
                </a:highlight>
                <a:latin typeface="Segoe UI Historic" panose="020B0502040204020203" pitchFamily="34" charset="0"/>
              </a:rPr>
              <a:t>U</a:t>
            </a:r>
            <a:r>
              <a:rPr lang="pl-PL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stawia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my</a:t>
            </a:r>
            <a:r>
              <a:rPr lang="pl-PL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 rzut mapy na equirektangularny</a:t>
            </a:r>
            <a:endParaRPr lang="en-US" b="0" i="0" dirty="0">
              <a:solidFill>
                <a:srgbClr val="FFFFFF"/>
              </a:solidFill>
              <a:effectLst/>
              <a:highlight>
                <a:srgbClr val="000000"/>
              </a:highlight>
              <a:latin typeface="Segoe UI Historic" panose="020B0502040204020203" pitchFamily="34" charset="0"/>
            </a:endParaRPr>
          </a:p>
          <a:p>
            <a:pPr algn="r"/>
            <a:r>
              <a:rPr lang="pl-PL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 (prosty, globalny widok)</a:t>
            </a:r>
            <a:endParaRPr lang="pl-PL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269615-9D9B-BBE4-C9D6-565354B433F5}"/>
              </a:ext>
            </a:extLst>
          </p:cNvPr>
          <p:cNvSpPr txBox="1"/>
          <p:nvPr/>
        </p:nvSpPr>
        <p:spPr>
          <a:xfrm>
            <a:off x="-6939379" y="4276077"/>
            <a:ext cx="12782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 err="1">
                <a:solidFill>
                  <a:srgbClr val="FFFFFF"/>
                </a:solidFill>
                <a:highlight>
                  <a:srgbClr val="000000"/>
                </a:highlight>
                <a:latin typeface="Segoe UI Historic" panose="020B0502040204020203" pitchFamily="34" charset="0"/>
              </a:rPr>
              <a:t>Rysujemy</a:t>
            </a:r>
            <a:r>
              <a:rPr lang="pl-PL" sz="1800" b="0" i="0" dirty="0">
                <a:solidFill>
                  <a:srgbClr val="FFFFFF"/>
                </a:solidFill>
                <a:effectLst/>
                <a:highlight>
                  <a:srgbClr val="000000"/>
                </a:highlight>
                <a:latin typeface="Segoe UI Historic" panose="020B0502040204020203" pitchFamily="34" charset="0"/>
              </a:rPr>
              <a:t> linie brzegowe</a:t>
            </a:r>
            <a:endParaRPr lang="en-US" sz="1800" b="0" i="0" dirty="0">
              <a:solidFill>
                <a:srgbClr val="FFFFFF"/>
              </a:solidFill>
              <a:effectLst/>
              <a:highlight>
                <a:srgbClr val="000000"/>
              </a:highlight>
              <a:latin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910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EFA907-AB14-59E9-DF13-23073B2CE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D97E37A-2EC0-1164-0A76-502ECA625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2747187F-10E7-6098-10D6-5C593018F1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E67E9A72-341A-F4A3-455B-B96F0E1D9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D75F624F-0A29-5FE7-6410-C92F7D843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FA205EA-CF2A-C292-8EBE-6591840E3A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79AB17A-97BD-AC02-CF9B-5E1B314E1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1BFA5A6A-0A28-F7C2-CBC7-8AB9CC9D2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P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F63030-8D49-4D56-C4DB-5A1F85080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386" y="2379887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b="1" cap="all" dirty="0"/>
              <a:t>KILKA SŁÓW </a:t>
            </a:r>
            <a:br>
              <a:rPr lang="en-US" sz="7200" b="1" cap="all" dirty="0"/>
            </a:br>
            <a:r>
              <a:rPr lang="en-US" sz="7200" b="1" cap="all" dirty="0"/>
              <a:t>NA KONIEC</a:t>
            </a:r>
          </a:p>
        </p:txBody>
      </p:sp>
    </p:spTree>
    <p:extLst>
      <p:ext uri="{BB962C8B-B14F-4D97-AF65-F5344CB8AC3E}">
        <p14:creationId xmlns:p14="http://schemas.microsoft.com/office/powerpoint/2010/main" val="3660259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48BE8-3F09-D63C-19CE-C1CAC540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L" dirty="0"/>
              <a:t>Opracowanie na podstawie podanych źródeł: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C01EF-594F-B40C-DC40-7B072A22C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https://chartmasters.org</a:t>
            </a:r>
            <a:endParaRPr lang="en-GB" dirty="0"/>
          </a:p>
          <a:p>
            <a:r>
              <a:rPr lang="en-GB" dirty="0">
                <a:hlinkClick r:id="rId3"/>
              </a:rPr>
              <a:t>https://kworb.net</a:t>
            </a:r>
            <a:endParaRPr lang="en-GB" dirty="0"/>
          </a:p>
          <a:p>
            <a:r>
              <a:rPr lang="en-GB" dirty="0">
                <a:hlinkClick r:id="rId4"/>
              </a:rPr>
              <a:t>https://www.kaggle.com/search?q=music</a:t>
            </a:r>
            <a:endParaRPr lang="en-GB" dirty="0"/>
          </a:p>
          <a:p>
            <a:r>
              <a:rPr lang="en-GB" dirty="0">
                <a:hlinkClick r:id="rId5"/>
              </a:rPr>
              <a:t>https://howtospotify.com/spotify-premium-price/#spotifypremiumplanpri</a:t>
            </a:r>
            <a:endParaRPr lang="en-GB" dirty="0"/>
          </a:p>
          <a:p>
            <a:pPr marL="0" indent="0">
              <a:buNone/>
            </a:pP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18111947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8B29-56D1-6B54-FA49-372D7E1371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L" dirty="0"/>
              <a:t>Dziękujemy za uwagę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54FB6D-010E-C410-7336-5FD0D7A63D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PL" dirty="0"/>
              <a:t>Malwina Belczewska</a:t>
            </a:r>
          </a:p>
          <a:p>
            <a:r>
              <a:rPr lang="en-PL" dirty="0"/>
              <a:t>Oliwier Mróz</a:t>
            </a:r>
          </a:p>
          <a:p>
            <a:r>
              <a:rPr lang="en-PL" dirty="0"/>
              <a:t>Lilly May Niezabitowska</a:t>
            </a:r>
          </a:p>
        </p:txBody>
      </p:sp>
    </p:spTree>
    <p:extLst>
      <p:ext uri="{BB962C8B-B14F-4D97-AF65-F5344CB8AC3E}">
        <p14:creationId xmlns:p14="http://schemas.microsoft.com/office/powerpoint/2010/main" val="296481986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pic>
        <p:nvPicPr>
          <p:cNvPr id="5" name="Content Placeholder 4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3821D76B-62BD-9F4C-AA7B-B81CA5499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r="444"/>
          <a:stretch/>
        </p:blipFill>
        <p:spPr>
          <a:xfrm>
            <a:off x="0" y="-366"/>
            <a:ext cx="12191980" cy="6857990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CCA2FD2-B84D-4017-CDEB-F35788559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68"/>
            <a:ext cx="12192000" cy="6841664"/>
          </a:xfrm>
          <a:prstGeom prst="rect">
            <a:avLst/>
          </a:prstGeom>
        </p:spPr>
      </p:pic>
      <p:pic>
        <p:nvPicPr>
          <p:cNvPr id="2" name="Picture 1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9C88A53B-C7C3-BF20-2662-35C51676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336"/>
            <a:ext cx="12192000" cy="68416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079148-8A32-8619-7B92-36C363C0B8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20" y="26784"/>
            <a:ext cx="12192000" cy="683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4992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86D653-A803-9F5E-37A7-7A0AE126C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F5EACE1-ADEF-2205-F9FF-DA553DFF4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35616D-B7A0-6956-7758-1D88C7B971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4FE62F-7B93-720F-68CA-85257BDF0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44EA580E-AC86-07F6-42C4-ECCAB048F0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EEC696-50DA-65D4-7106-65BA41C1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43" t="8786" r="7822" b="10941"/>
          <a:stretch/>
        </p:blipFill>
        <p:spPr>
          <a:xfrm>
            <a:off x="2604517" y="461895"/>
            <a:ext cx="6894915" cy="63961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B610B4-E161-4D13-3C5A-E49E97202A14}"/>
              </a:ext>
            </a:extLst>
          </p:cNvPr>
          <p:cNvSpPr txBox="1"/>
          <p:nvPr/>
        </p:nvSpPr>
        <p:spPr>
          <a:xfrm>
            <a:off x="116843" y="-17789"/>
            <a:ext cx="118702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L" sz="3200" b="1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PL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rtyści z największą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liczbą</a:t>
            </a:r>
            <a:r>
              <a:rPr lang="en-US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miesięcznych</a:t>
            </a:r>
            <a:r>
              <a:rPr lang="en-US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słuchaczy</a:t>
            </a:r>
            <a:r>
              <a:rPr lang="en-US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2025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rok</a:t>
            </a:r>
            <a:endParaRPr lang="en-P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15390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67714B3-A593-44F0-9BB9-F78981243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ctangle 11">
            <a:extLst>
              <a:ext uri="{FF2B5EF4-FFF2-40B4-BE49-F238E27FC236}">
                <a16:creationId xmlns:a16="http://schemas.microsoft.com/office/drawing/2014/main" id="{DC392D69-66B1-7364-BC14-869F1ACFE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B2A3BAE2-2062-3BBD-74A8-DA527CB8B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75C921-B689-19FD-1809-CB9944107F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644" t="8267" r="11689" b="9601"/>
          <a:stretch/>
        </p:blipFill>
        <p:spPr>
          <a:xfrm>
            <a:off x="3225460" y="560667"/>
            <a:ext cx="5741079" cy="63151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F139AD-26DD-AF1F-A44A-5A314441E918}"/>
              </a:ext>
            </a:extLst>
          </p:cNvPr>
          <p:cNvSpPr txBox="1"/>
          <p:nvPr/>
        </p:nvSpPr>
        <p:spPr>
          <a:xfrm>
            <a:off x="116843" y="-17789"/>
            <a:ext cx="118702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L" sz="3200" b="1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</a:t>
            </a:r>
            <a:r>
              <a:rPr lang="en-PL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rtyści z największą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liczbą</a:t>
            </a:r>
            <a:r>
              <a:rPr lang="en-US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obserwujących</a:t>
            </a:r>
            <a:r>
              <a:rPr lang="en-US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na</a:t>
            </a:r>
            <a:r>
              <a:rPr lang="en-US" sz="32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2025 </a:t>
            </a:r>
            <a:r>
              <a:rPr lang="en-US" sz="3200" b="1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rok</a:t>
            </a:r>
            <a:endParaRPr lang="en-PL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974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805AF4-7989-43AB-9A60-14E3F851F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4C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0036B63-B0EC-4AF3-95D3-2E2DCA25F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F3B89A35-31E3-BB63-125A-5AD81422759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7" name="Content Placeholder 6" descr="A pie chart with different colored circles&#10;&#10;Description automatically generated">
            <a:extLst>
              <a:ext uri="{FF2B5EF4-FFF2-40B4-BE49-F238E27FC236}">
                <a16:creationId xmlns:a16="http://schemas.microsoft.com/office/drawing/2014/main" id="{D7C61E04-262E-13C7-B712-A658055240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2268"/>
            <a:ext cx="12192000" cy="659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264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84F9D-238C-F01C-8DB3-D3ECFDF678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710AE737-38C0-D7F3-C55A-DC6D7AEA4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E5BF75-7552-F8A7-1582-88AB9A4FA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8DD7B93-7E09-CC3A-18D9-8D6680CD36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579B167-1102-21A1-BF94-81E443A6D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6B204D8-C822-876C-68A6-EEB378BA2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260F69C-100D-5581-DE82-E687486D0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976349-55F0-6BA1-F24E-D83B94BD1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F522C8-61A5-9F08-2B3D-5121CB2AE2B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-1517"/>
            <a:ext cx="12249150" cy="68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3771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A394CA-F025-E200-5169-D2062C50A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ABBEAD1F-1192-33BD-339D-9B4CDCF67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PL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743213C-C991-D8EF-DB85-E8B9D86F3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57E484E-37D3-9C4D-CE7D-57F776666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A389F1-CC0D-C206-D955-BF6E601AE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59F7942-4927-F5AC-F8E0-9FBE04E01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23D8DB7-F0FD-E39B-3492-DADD1F13D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59346F2-7A30-BB1F-309D-E7B9679C4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E9197-9D3A-CA67-0F0E-CD01C4FB84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4571" y="-17092"/>
            <a:ext cx="12201143" cy="689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66661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19241</TotalTime>
  <Words>410</Words>
  <Application>Microsoft Macintosh PowerPoint</Application>
  <PresentationFormat>Widescreen</PresentationFormat>
  <Paragraphs>56</Paragraphs>
  <Slides>37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Aptos</vt:lpstr>
      <vt:lpstr>Franklin Gothic Book</vt:lpstr>
      <vt:lpstr>Segoe UI Historic</vt:lpstr>
      <vt:lpstr>Crop</vt:lpstr>
      <vt:lpstr>PowerPoint Presentation</vt:lpstr>
      <vt:lpstr>PowerPoint Presentation</vt:lpstr>
      <vt:lpstr>Dlaczego właśnie taki temat?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KILKA SŁÓW  NA KONIEC</vt:lpstr>
      <vt:lpstr>Opracowanie na podstawie podanych źródeł: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Malwina Belczewska</dc:creator>
  <cp:lastModifiedBy>Malwina Belczewska</cp:lastModifiedBy>
  <cp:revision>58</cp:revision>
  <dcterms:created xsi:type="dcterms:W3CDTF">2024-12-16T16:58:02Z</dcterms:created>
  <dcterms:modified xsi:type="dcterms:W3CDTF">2025-01-31T13:31:57Z</dcterms:modified>
</cp:coreProperties>
</file>